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797675" cy="9926638"/>
  <p:defaultTextStyle>
    <a:defPPr>
      <a:defRPr lang="it-IT"/>
    </a:defPPr>
    <a:lvl1pPr marL="0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1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62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093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23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54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186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16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47" algn="l" defTabSz="914062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E0A33"/>
    <a:srgbClr val="005DA2"/>
    <a:srgbClr val="00808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1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19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1D53F-095F-44B5-B847-7D3307076886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81125-C37C-428B-966E-B247E02F57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117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3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3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1" indent="0" algn="ctr">
              <a:buNone/>
              <a:defRPr sz="1800"/>
            </a:lvl3pPr>
            <a:lvl4pPr marL="1371632" indent="0" algn="ctr">
              <a:buNone/>
              <a:defRPr sz="1600"/>
            </a:lvl4pPr>
            <a:lvl5pPr marL="1828843" indent="0" algn="ctr">
              <a:buNone/>
              <a:defRPr sz="1600"/>
            </a:lvl5pPr>
            <a:lvl6pPr marL="2286054" indent="0" algn="ctr">
              <a:buNone/>
              <a:defRPr sz="1600"/>
            </a:lvl6pPr>
            <a:lvl7pPr marL="2743265" indent="0" algn="ctr">
              <a:buNone/>
              <a:defRPr sz="1600"/>
            </a:lvl7pPr>
            <a:lvl8pPr marL="3200475" indent="0" algn="ctr">
              <a:buNone/>
              <a:defRPr sz="1600"/>
            </a:lvl8pPr>
            <a:lvl9pPr marL="3657686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95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34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04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5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59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59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05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56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2" y="365127"/>
            <a:ext cx="10515599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1" indent="0">
              <a:buNone/>
              <a:defRPr sz="1800" b="1"/>
            </a:lvl3pPr>
            <a:lvl4pPr marL="1371632" indent="0">
              <a:buNone/>
              <a:defRPr sz="1600" b="1"/>
            </a:lvl4pPr>
            <a:lvl5pPr marL="1828843" indent="0">
              <a:buNone/>
              <a:defRPr sz="1600" b="1"/>
            </a:lvl5pPr>
            <a:lvl6pPr marL="2286054" indent="0">
              <a:buNone/>
              <a:defRPr sz="1600" b="1"/>
            </a:lvl6pPr>
            <a:lvl7pPr marL="2743265" indent="0">
              <a:buNone/>
              <a:defRPr sz="1600" b="1"/>
            </a:lvl7pPr>
            <a:lvl8pPr marL="3200475" indent="0">
              <a:buNone/>
              <a:defRPr sz="1600" b="1"/>
            </a:lvl8pPr>
            <a:lvl9pPr marL="3657686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8" cy="36845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1" indent="0">
              <a:buNone/>
              <a:defRPr sz="1800" b="1"/>
            </a:lvl3pPr>
            <a:lvl4pPr marL="1371632" indent="0">
              <a:buNone/>
              <a:defRPr sz="1600" b="1"/>
            </a:lvl4pPr>
            <a:lvl5pPr marL="1828843" indent="0">
              <a:buNone/>
              <a:defRPr sz="1600" b="1"/>
            </a:lvl5pPr>
            <a:lvl6pPr marL="2286054" indent="0">
              <a:buNone/>
              <a:defRPr sz="1600" b="1"/>
            </a:lvl6pPr>
            <a:lvl7pPr marL="2743265" indent="0">
              <a:buNone/>
              <a:defRPr sz="1600" b="1"/>
            </a:lvl7pPr>
            <a:lvl8pPr marL="3200475" indent="0">
              <a:buNone/>
              <a:defRPr sz="1600" b="1"/>
            </a:lvl8pPr>
            <a:lvl9pPr marL="3657686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125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13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6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9" y="457202"/>
            <a:ext cx="3932238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1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1" indent="0">
              <a:buNone/>
              <a:defRPr sz="1201"/>
            </a:lvl3pPr>
            <a:lvl4pPr marL="1371632" indent="0">
              <a:buNone/>
              <a:defRPr sz="1001"/>
            </a:lvl4pPr>
            <a:lvl5pPr marL="1828843" indent="0">
              <a:buNone/>
              <a:defRPr sz="1001"/>
            </a:lvl5pPr>
            <a:lvl6pPr marL="2286054" indent="0">
              <a:buNone/>
              <a:defRPr sz="1001"/>
            </a:lvl6pPr>
            <a:lvl7pPr marL="2743265" indent="0">
              <a:buNone/>
              <a:defRPr sz="1001"/>
            </a:lvl7pPr>
            <a:lvl8pPr marL="3200475" indent="0">
              <a:buNone/>
              <a:defRPr sz="1001"/>
            </a:lvl8pPr>
            <a:lvl9pPr marL="3657686" indent="0">
              <a:buNone/>
              <a:defRPr sz="100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9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9" y="457202"/>
            <a:ext cx="3932238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211" indent="0">
              <a:buNone/>
              <a:defRPr sz="2799"/>
            </a:lvl2pPr>
            <a:lvl3pPr marL="914421" indent="0">
              <a:buNone/>
              <a:defRPr sz="2400"/>
            </a:lvl3pPr>
            <a:lvl4pPr marL="1371632" indent="0">
              <a:buNone/>
              <a:defRPr sz="2000"/>
            </a:lvl4pPr>
            <a:lvl5pPr marL="1828843" indent="0">
              <a:buNone/>
              <a:defRPr sz="2000"/>
            </a:lvl5pPr>
            <a:lvl6pPr marL="2286054" indent="0">
              <a:buNone/>
              <a:defRPr sz="2000"/>
            </a:lvl6pPr>
            <a:lvl7pPr marL="2743265" indent="0">
              <a:buNone/>
              <a:defRPr sz="2000"/>
            </a:lvl7pPr>
            <a:lvl8pPr marL="3200475" indent="0">
              <a:buNone/>
              <a:defRPr sz="2000"/>
            </a:lvl8pPr>
            <a:lvl9pPr marL="3657686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1" indent="0">
              <a:buNone/>
              <a:defRPr sz="1201"/>
            </a:lvl3pPr>
            <a:lvl4pPr marL="1371632" indent="0">
              <a:buNone/>
              <a:defRPr sz="1001"/>
            </a:lvl4pPr>
            <a:lvl5pPr marL="1828843" indent="0">
              <a:buNone/>
              <a:defRPr sz="1001"/>
            </a:lvl5pPr>
            <a:lvl6pPr marL="2286054" indent="0">
              <a:buNone/>
              <a:defRPr sz="1001"/>
            </a:lvl6pPr>
            <a:lvl7pPr marL="2743265" indent="0">
              <a:buNone/>
              <a:defRPr sz="1001"/>
            </a:lvl7pPr>
            <a:lvl8pPr marL="3200475" indent="0">
              <a:buNone/>
              <a:defRPr sz="1001"/>
            </a:lvl8pPr>
            <a:lvl9pPr marL="3657686" indent="0">
              <a:buNone/>
              <a:defRPr sz="100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21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3" y="365127"/>
            <a:ext cx="10515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3" y="1825624"/>
            <a:ext cx="105155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3" y="6356352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D605-6032-4393-8609-17BBD064C004}" type="datetimeFigureOut">
              <a:rPr lang="it-IT" smtClean="0"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3" y="6356352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967F-D507-493F-BFAB-73223C9C2F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06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2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7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8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8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1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2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1" indent="-228604" algn="l" defTabSz="91442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1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2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3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4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5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5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6" algn="l" defTabSz="9144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/>
          <p:cNvSpPr txBox="1">
            <a:spLocks/>
          </p:cNvSpPr>
          <p:nvPr/>
        </p:nvSpPr>
        <p:spPr>
          <a:xfrm>
            <a:off x="3396000" y="1598674"/>
            <a:ext cx="5400000" cy="3660652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>
            <a:normAutofit/>
          </a:bodyPr>
          <a:lstStyle>
            <a:lvl1pPr algn="l" defTabSz="9144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61938"/>
            <a:r>
              <a:rPr lang="it-IT" sz="2600" b="1" dirty="0" smtClean="0">
                <a:solidFill>
                  <a:srgbClr val="006600"/>
                </a:solidFill>
                <a:latin typeface="+mn-lt"/>
              </a:rPr>
              <a:t>SPORTELLO ASSISTENTI FAMILIARI</a:t>
            </a:r>
            <a:r>
              <a:rPr lang="it-IT" sz="2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it-IT" sz="2400" b="1" dirty="0" smtClean="0">
                <a:solidFill>
                  <a:srgbClr val="006600"/>
                </a:solidFill>
                <a:latin typeface="+mn-lt"/>
              </a:rPr>
            </a:b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via San Polo, 2 Brescia - presso R.S.A. Villa Elisa</a:t>
            </a:r>
            <a:br>
              <a:rPr lang="it-IT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Martedì 8:00 -16:00  </a:t>
            </a: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   </a:t>
            </a:r>
            <a:r>
              <a:rPr lang="it-IT" sz="16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Mercoledì 12:00 -19:00 </a:t>
            </a:r>
            <a:endParaRPr lang="it-IT" sz="1600" b="1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algn="ctr" defTabSz="261938"/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su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appuntamento</a:t>
            </a:r>
          </a:p>
          <a:p>
            <a:pPr algn="ctr" defTabSz="261938"/>
            <a:endParaRPr lang="it-IT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1" t="27449" r="23528" b="7592"/>
          <a:stretch/>
        </p:blipFill>
        <p:spPr>
          <a:xfrm>
            <a:off x="5000580" y="3165012"/>
            <a:ext cx="2190840" cy="132169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1"/>
          <a:stretch/>
        </p:blipFill>
        <p:spPr>
          <a:xfrm>
            <a:off x="7435297" y="4464331"/>
            <a:ext cx="587854" cy="72998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420679" y="2709572"/>
            <a:ext cx="143359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it-IT" sz="1600" b="1" u="sng" dirty="0" smtClean="0">
                <a:solidFill>
                  <a:srgbClr val="C00000"/>
                </a:solidFill>
              </a:rPr>
              <a:t>FAMIGLIE</a:t>
            </a:r>
            <a:endParaRPr lang="it-IT" sz="1600" b="1" u="sng" dirty="0">
              <a:solidFill>
                <a:srgbClr val="C00000"/>
              </a:solidFill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Trovare il/la 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badante</a:t>
            </a:r>
            <a:endParaRPr lang="it-IT" sz="1050" b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Chiedere il BONUS </a:t>
            </a: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ASSISTENTI 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FAMILIARI 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337729" y="2709572"/>
            <a:ext cx="1458271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it-IT" sz="1800" b="1" u="sng" dirty="0" smtClean="0">
                <a:solidFill>
                  <a:srgbClr val="C00000"/>
                </a:solidFill>
              </a:rPr>
              <a:t>BADANTI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Trovare lavoro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Iscriversi  </a:t>
            </a: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al REGISTRO 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assistenti </a:t>
            </a: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familiari 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Ø"/>
            </a:pPr>
            <a:r>
              <a:rPr lang="it-IT" sz="1400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alorizzare le</a:t>
            </a:r>
            <a:endParaRPr lang="it-IT" sz="14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500"/>
              </a:lnSpc>
            </a:pPr>
            <a:r>
              <a:rPr lang="it-IT" sz="1400" b="1" dirty="0" smtClean="0">
                <a:solidFill>
                  <a:schemeClr val="bg1">
                    <a:lumMod val="50000"/>
                  </a:schemeClr>
                </a:solidFill>
              </a:rPr>
              <a:t>       competenze</a:t>
            </a:r>
            <a:endParaRPr lang="it-IT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829592" y="2751259"/>
            <a:ext cx="278783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it-IT" sz="3600" b="1" dirty="0" smtClean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393.8537666</a:t>
            </a:r>
          </a:p>
          <a:p>
            <a:pPr>
              <a:lnSpc>
                <a:spcPts val="2000"/>
              </a:lnSpc>
            </a:pPr>
            <a:r>
              <a:rPr lang="it-IT" sz="1600" b="1" i="1" dirty="0" smtClean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saf@fondazionebssolidale.it</a:t>
            </a:r>
            <a:endParaRPr lang="it-IT" sz="3600" b="1" i="1" dirty="0">
              <a:solidFill>
                <a:schemeClr val="accent4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945236" y="4837135"/>
            <a:ext cx="9021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it-IT" sz="900" b="1" dirty="0" smtClean="0">
                <a:latin typeface="Century Gothic" panose="020B0502020202020204" pitchFamily="34" charset="0"/>
              </a:rPr>
              <a:t>Comune di Collebeato</a:t>
            </a:r>
            <a:endParaRPr lang="it-IT" sz="900" b="1" dirty="0">
              <a:latin typeface="Century Gothic" panose="020B050202020202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79" y="4494848"/>
            <a:ext cx="405435" cy="66545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0" y="4770100"/>
            <a:ext cx="1143082" cy="45723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869" y="4855552"/>
            <a:ext cx="1085147" cy="31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/>
          <p:cNvSpPr txBox="1">
            <a:spLocks/>
          </p:cNvSpPr>
          <p:nvPr/>
        </p:nvSpPr>
        <p:spPr>
          <a:xfrm>
            <a:off x="3396000" y="1598674"/>
            <a:ext cx="5400000" cy="3660652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>
            <a:normAutofit/>
          </a:bodyPr>
          <a:lstStyle>
            <a:lvl1pPr algn="l" defTabSz="91442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261938"/>
            <a:endParaRPr lang="it-IT" sz="1600" b="1" dirty="0">
              <a:solidFill>
                <a:srgbClr val="0066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389469" y="1549556"/>
            <a:ext cx="540653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 smtClean="0">
                <a:solidFill>
                  <a:srgbClr val="006600"/>
                </a:solidFill>
              </a:rPr>
              <a:t>*</a:t>
            </a:r>
            <a:r>
              <a:rPr lang="it-IT" sz="1600" b="1" dirty="0" smtClean="0">
                <a:solidFill>
                  <a:srgbClr val="006600"/>
                </a:solidFill>
              </a:rPr>
              <a:t> </a:t>
            </a:r>
            <a:r>
              <a:rPr lang="it-IT" sz="1400" b="1" dirty="0" smtClean="0">
                <a:solidFill>
                  <a:srgbClr val="006600"/>
                </a:solidFill>
              </a:rPr>
              <a:t>BONUS </a:t>
            </a:r>
            <a:r>
              <a:rPr lang="it-IT" sz="1400" b="1" dirty="0">
                <a:solidFill>
                  <a:srgbClr val="006600"/>
                </a:solidFill>
              </a:rPr>
              <a:t>ASSISTENTI FAMILIARI </a:t>
            </a:r>
            <a:endParaRPr lang="it-IT" sz="1400" b="1" dirty="0" smtClean="0">
              <a:solidFill>
                <a:srgbClr val="006600"/>
              </a:solidFill>
            </a:endParaRPr>
          </a:p>
          <a:p>
            <a:pPr lvl="0" algn="ctr"/>
            <a:r>
              <a:rPr lang="it-IT" sz="1000" b="1" dirty="0">
                <a:solidFill>
                  <a:schemeClr val="bg1">
                    <a:lumMod val="50000"/>
                  </a:schemeClr>
                </a:solidFill>
              </a:rPr>
              <a:t>Un contributo </a:t>
            </a: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</a:rPr>
              <a:t>al datore </a:t>
            </a:r>
            <a:r>
              <a:rPr lang="it-IT" sz="1000" b="1" dirty="0">
                <a:solidFill>
                  <a:schemeClr val="bg1">
                    <a:lumMod val="50000"/>
                  </a:schemeClr>
                </a:solidFill>
              </a:rPr>
              <a:t>di lavoro </a:t>
            </a: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</a:rPr>
              <a:t>per le </a:t>
            </a:r>
            <a:r>
              <a:rPr lang="it-IT" sz="1000" b="1" dirty="0">
                <a:solidFill>
                  <a:schemeClr val="bg1">
                    <a:lumMod val="50000"/>
                  </a:schemeClr>
                </a:solidFill>
              </a:rPr>
              <a:t>spese </a:t>
            </a: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</a:rPr>
              <a:t>sostenute </a:t>
            </a:r>
            <a:r>
              <a:rPr lang="it-IT" sz="1000" b="1" dirty="0">
                <a:solidFill>
                  <a:schemeClr val="bg1">
                    <a:lumMod val="50000"/>
                  </a:schemeClr>
                </a:solidFill>
              </a:rPr>
              <a:t>per </a:t>
            </a:r>
            <a:r>
              <a:rPr lang="it-IT" sz="1000" b="1" dirty="0" smtClean="0">
                <a:solidFill>
                  <a:schemeClr val="bg1">
                    <a:lumMod val="50000"/>
                  </a:schemeClr>
                </a:solidFill>
              </a:rPr>
              <a:t> la retribuzione del/della badante</a:t>
            </a:r>
            <a:endParaRPr lang="it-IT" sz="1000" b="1" dirty="0">
              <a:solidFill>
                <a:schemeClr val="bg1">
                  <a:lumMod val="50000"/>
                </a:schemeClr>
              </a:solidFill>
            </a:endParaRPr>
          </a:p>
          <a:p>
            <a:pPr lvl="0" algn="ctr"/>
            <a:endParaRPr lang="it-IT" sz="1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400" b="1" dirty="0" smtClean="0">
                <a:solidFill>
                  <a:schemeClr val="accent4">
                    <a:lumMod val="75000"/>
                  </a:schemeClr>
                </a:solidFill>
              </a:rPr>
              <a:t>REQUISITI </a:t>
            </a:r>
            <a:r>
              <a:rPr lang="it-IT" sz="1400" b="1" dirty="0">
                <a:solidFill>
                  <a:schemeClr val="accent4">
                    <a:lumMod val="75000"/>
                  </a:schemeClr>
                </a:solidFill>
              </a:rPr>
              <a:t>PER ACCEDERE AL </a:t>
            </a:r>
            <a:r>
              <a:rPr lang="it-IT" sz="1400" b="1" dirty="0" smtClean="0">
                <a:solidFill>
                  <a:schemeClr val="accent4">
                    <a:lumMod val="75000"/>
                  </a:schemeClr>
                </a:solidFill>
              </a:rPr>
              <a:t>BONUS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275009" y="2395942"/>
            <a:ext cx="2461197" cy="2823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it-IT" sz="1200" b="1" u="sng" dirty="0" smtClean="0">
                <a:solidFill>
                  <a:srgbClr val="C00000"/>
                </a:solidFill>
              </a:rPr>
              <a:t>PER L’ASSISTENTE FAMILIARE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Iscrizione al </a:t>
            </a:r>
            <a:r>
              <a:rPr lang="it-IT" sz="1100" i="1" dirty="0">
                <a:solidFill>
                  <a:schemeClr val="bg1">
                    <a:lumMod val="50000"/>
                  </a:schemeClr>
                </a:solidFill>
              </a:rPr>
              <a:t>Registro </a:t>
            </a:r>
            <a:r>
              <a:rPr lang="it-IT" sz="1100" i="1" dirty="0" smtClean="0">
                <a:solidFill>
                  <a:schemeClr val="bg1">
                    <a:lumMod val="50000"/>
                  </a:schemeClr>
                </a:solidFill>
              </a:rPr>
              <a:t>assistenti </a:t>
            </a:r>
            <a:r>
              <a:rPr lang="it-IT" sz="1100" i="1" dirty="0">
                <a:solidFill>
                  <a:schemeClr val="bg1">
                    <a:lumMod val="50000"/>
                  </a:schemeClr>
                </a:solidFill>
              </a:rPr>
              <a:t>familiari</a:t>
            </a: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</a:rPr>
              <a:t>presso </a:t>
            </a: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lo SPORTELLO ASSISTENTI FAMILIARI in via San Polo, 2 - Brescia  (R.S.A. Villa Elisa)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</a:rPr>
              <a:t>Compimento </a:t>
            </a: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del 18° anno d'età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Certificato di iscrizione anagrafica al Comune di residenza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</a:rPr>
              <a:t>Per </a:t>
            </a: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i cittadini </a:t>
            </a: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</a:rPr>
              <a:t>extracomunitari: titolo </a:t>
            </a: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di soggiorno valido </a:t>
            </a:r>
            <a:endParaRPr lang="it-IT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</a:rPr>
              <a:t>Per </a:t>
            </a:r>
            <a:r>
              <a:rPr lang="it-IT" sz="1100" dirty="0">
                <a:solidFill>
                  <a:schemeClr val="bg1">
                    <a:lumMod val="50000"/>
                  </a:schemeClr>
                </a:solidFill>
              </a:rPr>
              <a:t>i cittadini stranieri: certificazione della conoscenza della lingua italiana livello </a:t>
            </a:r>
            <a:r>
              <a:rPr lang="it-IT" sz="1100" dirty="0" smtClean="0">
                <a:solidFill>
                  <a:schemeClr val="bg1">
                    <a:lumMod val="50000"/>
                  </a:schemeClr>
                </a:solidFill>
              </a:rPr>
              <a:t>A2, oppure, una auto-dichiarazione con cui attestare un livello di conoscenza adeguato alle mansioni da svolgere.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21430" y="2445060"/>
            <a:ext cx="2793785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u="sng" dirty="0">
                <a:solidFill>
                  <a:srgbClr val="C00000"/>
                </a:solidFill>
              </a:rPr>
              <a:t>PER IL DATORE DI </a:t>
            </a:r>
            <a:r>
              <a:rPr lang="it-IT" sz="1200" b="1" u="sng" dirty="0" smtClean="0">
                <a:solidFill>
                  <a:srgbClr val="C00000"/>
                </a:solidFill>
              </a:rPr>
              <a:t>LAVORO *</a:t>
            </a:r>
            <a:endParaRPr lang="it-IT" sz="1200" b="1" u="sng" dirty="0">
              <a:solidFill>
                <a:srgbClr val="C00000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ISEE &lt; =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25.000€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tetto massimo di contributo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riconoscibile 2.400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€;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ISEE &gt; 25.000 € e &lt;= 35.000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€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tetto massimo di contributo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riconoscibile 2.000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€;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Residenza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in Lombardia da almeno 5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anni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Contratto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di assunzione di Assistente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Familiare -  art.7 L.R. 15/2015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Assistente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Familiare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iscritto/a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al </a:t>
            </a:r>
            <a:r>
              <a:rPr lang="it-IT" sz="1050" i="1" dirty="0">
                <a:solidFill>
                  <a:schemeClr val="bg1">
                    <a:lumMod val="50000"/>
                  </a:schemeClr>
                </a:solidFill>
              </a:rPr>
              <a:t>Registro </a:t>
            </a:r>
            <a:r>
              <a:rPr lang="it-IT" sz="1050" i="1" dirty="0" smtClean="0">
                <a:solidFill>
                  <a:schemeClr val="bg1">
                    <a:lumMod val="50000"/>
                  </a:schemeClr>
                </a:solidFill>
              </a:rPr>
              <a:t>Assistenti Familiari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di Fondazione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Brescia Solidale 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bonus è compatibile con le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50" dirty="0">
                <a:solidFill>
                  <a:schemeClr val="bg1">
                    <a:lumMod val="50000"/>
                  </a:schemeClr>
                </a:solidFill>
              </a:rPr>
              <a:t>misure B1 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B2</a:t>
            </a:r>
          </a:p>
          <a:p>
            <a:pPr lvl="0" algn="just"/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just"/>
            <a:r>
              <a:rPr lang="it-IT" sz="1050" u="sng" dirty="0" smtClean="0">
                <a:solidFill>
                  <a:schemeClr val="bg1">
                    <a:lumMod val="50000"/>
                  </a:schemeClr>
                </a:solidFill>
              </a:rPr>
              <a:t>*Il datore di lavoro può essere anche un Ente del Terzo Settore</a:t>
            </a:r>
            <a:endParaRPr lang="it-IT" sz="1050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26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222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Bussacchini</dc:creator>
  <cp:lastModifiedBy>Contrini Andrea</cp:lastModifiedBy>
  <cp:revision>63</cp:revision>
  <cp:lastPrinted>2019-11-04T07:57:02Z</cp:lastPrinted>
  <dcterms:created xsi:type="dcterms:W3CDTF">2019-11-01T09:59:17Z</dcterms:created>
  <dcterms:modified xsi:type="dcterms:W3CDTF">2022-02-17T08:16:12Z</dcterms:modified>
</cp:coreProperties>
</file>